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1"/>
    <p:restoredTop sz="66436" autoAdjust="0"/>
  </p:normalViewPr>
  <p:slideViewPr>
    <p:cSldViewPr snapToGrid="0" snapToObjects="1">
      <p:cViewPr varScale="1">
        <p:scale>
          <a:sx n="77" d="100"/>
          <a:sy n="77" d="100"/>
        </p:scale>
        <p:origin x="15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80D3B-EA8D-764A-A76E-CBCFCA5312F5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A3F0F-D099-0640-AFF5-18EB2E23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A3F0F-D099-0640-AFF5-18EB2E239C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A3F0F-D099-0640-AFF5-18EB2E239C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7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3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5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4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0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2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596B-7326-E847-A573-8850A559E0D6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7EDC-BE3D-3744-A4C7-12226F2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9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Family System Features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8308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4000" b="1" dirty="0" smtClean="0">
                <a:solidFill>
                  <a:srgbClr val="FF6600"/>
                </a:solidFill>
              </a:rPr>
              <a:t>Roles</a:t>
            </a:r>
            <a:endParaRPr lang="en-US" altLang="en-US" sz="4000" dirty="0" smtClean="0">
              <a:solidFill>
                <a:srgbClr val="FF66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6600"/>
                </a:solidFill>
              </a:rPr>
              <a:t>ID </a:t>
            </a:r>
            <a:r>
              <a:rPr lang="en-US" sz="3600" dirty="0" err="1" smtClean="0">
                <a:solidFill>
                  <a:srgbClr val="FF6600"/>
                </a:solidFill>
              </a:rPr>
              <a:t>expectat</a:t>
            </a:r>
            <a:r>
              <a:rPr lang="en-US" sz="3600" dirty="0">
                <a:solidFill>
                  <a:srgbClr val="FF6600"/>
                </a:solidFill>
              </a:rPr>
              <a:t>/</a:t>
            </a:r>
            <a:r>
              <a:rPr lang="en-US" sz="3600" dirty="0" smtClean="0">
                <a:solidFill>
                  <a:srgbClr val="FF6600"/>
                </a:solidFill>
              </a:rPr>
              <a:t>member 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endParaRPr lang="en-US" dirty="0" smtClean="0">
              <a:solidFill>
                <a:srgbClr val="FF66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6600"/>
                </a:solidFill>
              </a:rPr>
              <a:t>                                         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smtClean="0">
                <a:solidFill>
                  <a:srgbClr val="FF6600"/>
                </a:solidFill>
              </a:rPr>
              <a:t>respond </a:t>
            </a:r>
            <a:r>
              <a:rPr lang="en-US" dirty="0">
                <a:solidFill>
                  <a:srgbClr val="FF6600"/>
                </a:solidFill>
              </a:rPr>
              <a:t>to </a:t>
            </a:r>
            <a:r>
              <a:rPr lang="en-US" dirty="0" smtClean="0">
                <a:solidFill>
                  <a:srgbClr val="FF6600"/>
                </a:solidFill>
              </a:rPr>
              <a:t>other via roles)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6600"/>
                </a:solidFill>
              </a:rPr>
              <a:t>Become </a:t>
            </a:r>
            <a:r>
              <a:rPr lang="en-US" sz="3600" dirty="0" smtClean="0">
                <a:solidFill>
                  <a:srgbClr val="FF6600"/>
                </a:solidFill>
              </a:rPr>
              <a:t>  </a:t>
            </a:r>
          </a:p>
          <a:p>
            <a:pPr lvl="1">
              <a:lnSpc>
                <a:spcPct val="80000"/>
              </a:lnSpc>
            </a:pPr>
            <a:endParaRPr lang="en-US" sz="3600" dirty="0">
              <a:solidFill>
                <a:srgbClr val="FF6600"/>
              </a:solidFill>
            </a:endParaRPr>
          </a:p>
          <a:p>
            <a:pPr lvl="1">
              <a:lnSpc>
                <a:spcPct val="80000"/>
              </a:lnSpc>
            </a:pPr>
            <a:endParaRPr lang="en-US" sz="3600" dirty="0" smtClean="0">
              <a:solidFill>
                <a:srgbClr val="FF66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3600" dirty="0" smtClean="0">
                <a:solidFill>
                  <a:srgbClr val="FF6600"/>
                </a:solidFill>
              </a:rPr>
              <a:t>Ideally, clear &amp; flexible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6769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9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Family System Features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8308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3800" b="1" dirty="0" smtClean="0">
                <a:solidFill>
                  <a:srgbClr val="008000"/>
                </a:solidFill>
              </a:rPr>
              <a:t>Rules</a:t>
            </a:r>
            <a:endParaRPr lang="en-US" altLang="en-US" sz="3800" dirty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Regulate </a:t>
            </a:r>
            <a:r>
              <a:rPr lang="en-US" altLang="en-US" sz="3000" i="1" dirty="0" smtClean="0">
                <a:solidFill>
                  <a:srgbClr val="008000"/>
                </a:solidFill>
              </a:rPr>
              <a:t>                          </a:t>
            </a:r>
            <a:r>
              <a:rPr lang="en-US" altLang="en-US" sz="3000" dirty="0" smtClean="0">
                <a:solidFill>
                  <a:srgbClr val="008000"/>
                </a:solidFill>
              </a:rPr>
              <a:t> </a:t>
            </a:r>
            <a:r>
              <a:rPr lang="en-US" altLang="en-US" sz="3000" dirty="0">
                <a:solidFill>
                  <a:srgbClr val="008000"/>
                </a:solidFill>
              </a:rPr>
              <a:t>family </a:t>
            </a:r>
            <a:r>
              <a:rPr lang="en-US" altLang="en-US" sz="3000" dirty="0" smtClean="0">
                <a:solidFill>
                  <a:srgbClr val="008000"/>
                </a:solidFill>
              </a:rPr>
              <a:t>operates/communicates </a:t>
            </a:r>
            <a:endParaRPr lang="en-US" altLang="en-US" sz="3000" dirty="0" smtClean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2600" dirty="0" smtClean="0">
                <a:solidFill>
                  <a:srgbClr val="008000"/>
                </a:solidFill>
              </a:rPr>
              <a:t>“Relationship agreements” that prescribe/</a:t>
            </a:r>
            <a:r>
              <a:rPr lang="en-US" altLang="en-US" sz="2600" b="1" dirty="0" smtClean="0">
                <a:solidFill>
                  <a:srgbClr val="008000"/>
                </a:solidFill>
              </a:rPr>
              <a:t>control &amp; limit behavior</a:t>
            </a:r>
            <a:r>
              <a:rPr lang="en-US" altLang="en-US" sz="2600" dirty="0" smtClean="0">
                <a:solidFill>
                  <a:srgbClr val="008000"/>
                </a:solidFill>
              </a:rPr>
              <a:t> over time</a:t>
            </a: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Repetitive &amp; Redundant</a:t>
            </a: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Give power, induce guilt</a:t>
            </a:r>
            <a:endParaRPr lang="en-US" altLang="en-US" sz="3000" dirty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  </a:t>
            </a:r>
            <a:endParaRPr lang="en-US" altLang="en-US" sz="3000" b="1" dirty="0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Perpetuate themselves/reproduce</a:t>
            </a:r>
            <a:endParaRPr lang="en-US" altLang="en-US" sz="3000" dirty="0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Taboo or Open</a:t>
            </a: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 </a:t>
            </a:r>
            <a:endParaRPr lang="en-US" altLang="en-US" sz="3000" dirty="0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 </a:t>
            </a:r>
            <a:endParaRPr lang="en-US" altLang="en-US" sz="3000" dirty="0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Patterns </a:t>
            </a:r>
            <a:r>
              <a:rPr lang="en-US" altLang="en-US" sz="3000" dirty="0" err="1">
                <a:solidFill>
                  <a:srgbClr val="008000"/>
                </a:solidFill>
              </a:rPr>
              <a:t>dvlp</a:t>
            </a:r>
            <a:r>
              <a:rPr lang="en-US" altLang="en-US" sz="3000" dirty="0">
                <a:solidFill>
                  <a:srgbClr val="008000"/>
                </a:solidFill>
              </a:rPr>
              <a:t> into “unspoken rules” </a:t>
            </a:r>
            <a:r>
              <a:rPr lang="en-US" altLang="en-US" sz="2400" dirty="0">
                <a:solidFill>
                  <a:srgbClr val="008000"/>
                </a:solidFill>
              </a:rPr>
              <a:t>(</a:t>
            </a:r>
            <a:r>
              <a:rPr lang="en-US" altLang="en-US" sz="2400" i="1" dirty="0" smtClean="0">
                <a:solidFill>
                  <a:srgbClr val="008000"/>
                </a:solidFill>
              </a:rPr>
              <a:t>“</a:t>
            </a:r>
            <a:r>
              <a:rPr lang="en-US" altLang="en-US" sz="2400" i="1" dirty="0">
                <a:solidFill>
                  <a:srgbClr val="008000"/>
                </a:solidFill>
              </a:rPr>
              <a:t>just the way it is</a:t>
            </a:r>
            <a:r>
              <a:rPr lang="en-US" altLang="en-US" sz="2400" i="1" dirty="0" smtClean="0">
                <a:solidFill>
                  <a:srgbClr val="008000"/>
                </a:solidFill>
              </a:rPr>
              <a:t>”</a:t>
            </a:r>
            <a:r>
              <a:rPr lang="en-US" altLang="en-US" sz="2400" dirty="0" smtClean="0">
                <a:solidFill>
                  <a:srgbClr val="008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                                            </a:t>
            </a:r>
            <a:r>
              <a:rPr lang="en-US" altLang="en-US" sz="3000" dirty="0" smtClean="0">
                <a:solidFill>
                  <a:srgbClr val="008000"/>
                </a:solidFill>
              </a:rPr>
              <a:t>(peculiar to family)</a:t>
            </a:r>
          </a:p>
          <a:p>
            <a:pPr lvl="2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Stable in its chaos &amp; orderly in its disorder</a:t>
            </a:r>
          </a:p>
          <a:p>
            <a:pPr lvl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008000"/>
                </a:solidFill>
              </a:rPr>
              <a:t>  </a:t>
            </a:r>
            <a:endParaRPr lang="en-US" altLang="en-US" sz="30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091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86</Words>
  <Application>Microsoft Macintosh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Family System Features</vt:lpstr>
      <vt:lpstr>Family System Features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20</cp:revision>
  <dcterms:created xsi:type="dcterms:W3CDTF">2015-01-10T15:49:39Z</dcterms:created>
  <dcterms:modified xsi:type="dcterms:W3CDTF">2017-03-31T20:43:41Z</dcterms:modified>
</cp:coreProperties>
</file>